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3" r:id="rId5"/>
    <p:sldId id="260" r:id="rId6"/>
    <p:sldId id="272" r:id="rId7"/>
    <p:sldId id="273" r:id="rId8"/>
    <p:sldId id="259" r:id="rId9"/>
    <p:sldId id="264" r:id="rId10"/>
    <p:sldId id="27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0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UCb1d_0wa-E" TargetMode="External" /><Relationship Id="rId4" Type="http://schemas.microsoft.com/office/2007/relationships/media" Target="https://www.youtube.com/embed/UCb1d_0wa-E" TargetMode="External" /><Relationship Id="rId5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video" Target="https://www.youtube.com/embed/alhUwROE3pk" TargetMode="External" /><Relationship Id="rId4" Type="http://schemas.microsoft.com/office/2007/relationships/media" Target="https://www.youtube.com/embed/alhUwROE3pk" TargetMode="External" /><Relationship Id="rId5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210569" y="2518448"/>
            <a:ext cx="7208991" cy="213737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멸종위기 식물인 </a:t>
            </a:r>
            <a:r>
              <a:rPr xmlns:mc="http://schemas.openxmlformats.org/markup-compatibility/2006" xmlns:hp="http://schemas.haansoft.com/office/presentation/8.0" lang="ko-KR" altLang="en-US" sz="2800" b="1" i="0" u="none" strike="noStrike" mc:Ignorable="hp" hp:hslEmbossed="0">
                <a:solidFill>
                  <a:srgbClr val="10b220"/>
                </a:solidFill>
                <a:latin typeface="맑은 고딕"/>
                <a:cs typeface="함초롬바탕"/>
              </a:rPr>
              <a:t>구상나무</a:t>
            </a: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에 대해 </a:t>
            </a:r>
            <a:endParaRPr xmlns:mc="http://schemas.openxmlformats.org/markup-compatibility/2006" xmlns:hp="http://schemas.haansoft.com/office/presentation/8.0" lang="ko-KR" altLang="en-US" sz="28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알아보고</a:t>
            </a:r>
            <a:r>
              <a:rPr xmlns:mc="http://schemas.openxmlformats.org/markup-compatibility/2006" xmlns:hp="http://schemas.haansoft.com/office/presentation/8.0" lang="en-US" altLang="ko-KR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800" b="1" i="0" u="none" strike="noStrike" mc:Ignorable="hp" hp:hslEmbossed="0">
                <a:solidFill>
                  <a:srgbClr val="ef4d4d"/>
                </a:solidFill>
                <a:latin typeface="맑은 고딕"/>
                <a:cs typeface="함초롬바탕"/>
              </a:rPr>
              <a:t> 크리스마스 카드</a:t>
            </a: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만들기 활동을 해 보아요</a:t>
            </a:r>
            <a:r>
              <a:rPr xmlns:mc="http://schemas.openxmlformats.org/markup-compatibility/2006" xmlns:hp="http://schemas.haansoft.com/office/presentation/8.0" lang="en-US" altLang="ko-KR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28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6" y="2929172"/>
            <a:ext cx="8611644" cy="1364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solidFill>
                  <a:srgbClr val="808080"/>
                </a:solidFill>
              </a:rPr>
              <a:t>멸종위기 식물인 </a:t>
            </a:r>
            <a:endParaRPr lang="ko-KR" altLang="en-US" sz="42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4000" b="1">
                <a:solidFill>
                  <a:srgbClr val="1e7452"/>
                </a:solidFill>
              </a:rPr>
              <a:t>구상나무</a:t>
            </a:r>
            <a:r>
              <a:rPr lang="ko-KR" altLang="en-US" sz="4000">
                <a:solidFill>
                  <a:srgbClr val="808080"/>
                </a:solidFill>
              </a:rPr>
              <a:t>에</a:t>
            </a:r>
            <a:r>
              <a:rPr lang="ko-KR" altLang="en-US" sz="4200">
                <a:solidFill>
                  <a:srgbClr val="808080"/>
                </a:solidFill>
              </a:rPr>
              <a:t> 대해 알아 보아요</a:t>
            </a:r>
            <a:r>
              <a:rPr lang="en-US" altLang="ko-KR" sz="4200">
                <a:solidFill>
                  <a:srgbClr val="808080"/>
                </a:solidFill>
              </a:rPr>
              <a:t>!</a:t>
            </a:r>
            <a:endParaRPr lang="en-US" altLang="ko-KR" sz="42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식물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2737457"/>
            <a:ext cx="5896078" cy="3606114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세계에서 크리스마스 트리로 사랑 받고 있는 구상나무는 고향이 우리나라의 제주도 한라산이에요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1917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년 윌슨은 한라산과 지리산에서 구상나무를 만난 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1920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년 학계에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‘ABIES KOREANA’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라는 이름으로 알렸어요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400"/>
          </a:p>
        </p:txBody>
      </p:sp>
      <p:pic>
        <p:nvPicPr>
          <p:cNvPr id="17" name=""/>
          <p:cNvPicPr/>
          <p:nvPr/>
        </p:nvPicPr>
        <p:blipFill rotWithShape="1">
          <a:blip r:embed="rId3"/>
          <a:srcRect l="8560" t="13030" r="7770"/>
          <a:stretch>
            <a:fillRect/>
          </a:stretch>
        </p:blipFill>
        <p:spPr>
          <a:xfrm>
            <a:off x="397962" y="1152764"/>
            <a:ext cx="4035913" cy="55759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식물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2737457"/>
            <a:ext cx="5896078" cy="3604288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윌슨은 한국에서 구상나무 씨앗을 가져와 아놀드 식물원에 심었는데 이 나무의 씨앗이 퍼져 크리스마스 트리로 자리 잡았습니다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구상나무는 솔방울이 하늘을 바라보며 위로 서고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잎의 뒷면이 은백색이라는 특징이 있어요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lang="ko-KR" altLang="en-US" sz="2400"/>
          </a:p>
        </p:txBody>
      </p:sp>
      <p:pic>
        <p:nvPicPr>
          <p:cNvPr id="17" name=""/>
          <p:cNvPicPr/>
          <p:nvPr/>
        </p:nvPicPr>
        <p:blipFill rotWithShape="1">
          <a:blip r:embed="rId3"/>
          <a:srcRect l="8560" t="13030" r="7770"/>
          <a:stretch>
            <a:fillRect/>
          </a:stretch>
        </p:blipFill>
        <p:spPr>
          <a:xfrm>
            <a:off x="397962" y="1152764"/>
            <a:ext cx="4035913" cy="55759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011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식물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3800864"/>
            <a:ext cx="5896078" cy="1261138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최근 기후 위기로 인하여 한라산의 구상나무 자생지가 크게 훼손되고 있습니다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400"/>
          </a:p>
        </p:txBody>
      </p:sp>
      <p:pic>
        <p:nvPicPr>
          <p:cNvPr id="17" name=""/>
          <p:cNvPicPr/>
          <p:nvPr/>
        </p:nvPicPr>
        <p:blipFill rotWithShape="1">
          <a:blip r:embed="rId3"/>
          <a:srcRect l="8560" t="13030" r="7770"/>
          <a:stretch>
            <a:fillRect/>
          </a:stretch>
        </p:blipFill>
        <p:spPr>
          <a:xfrm>
            <a:off x="397962" y="1152764"/>
            <a:ext cx="4035913" cy="55759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315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UCb1d_0wa-E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400045" y="-92966"/>
            <a:ext cx="9626338" cy="72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984501" y="2270248"/>
            <a:ext cx="8884950" cy="31600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4800" b="0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4800" b="1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구상나무</a:t>
            </a:r>
            <a:r>
              <a:rPr xmlns:mc="http://schemas.openxmlformats.org/markup-compatibility/2006" xmlns:hp="http://schemas.haansoft.com/office/presentation/8.0" kumimoji="0" lang="ko-KR" altLang="en-US" sz="4300" b="0" i="0" u="none" strike="noStrike" kern="1200" cap="none" spc="0" normalizeH="0" baseline="0" mc:Ignorable="hp" hp:hslEmbossed="0">
                <a:solidFill>
                  <a:srgbClr val="505050"/>
                </a:solidFill>
                <a:latin typeface="Calibri"/>
                <a:ea typeface="맑은 고딕"/>
                <a:cs typeface="맑은 고딕"/>
              </a:rPr>
              <a:t>가 주인공인</a:t>
            </a:r>
            <a:endParaRPr xmlns:mc="http://schemas.openxmlformats.org/markup-compatibility/2006" xmlns:hp="http://schemas.haansoft.com/office/presentation/8.0" lang="ko-KR" altLang="en-US" sz="3900" b="1" i="0" u="none" strike="noStrike" mc:Ignorable="hp" hp:hslEmbossed="0">
              <a:solidFill>
                <a:srgbClr val="ef4d4d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900" b="1" i="0" u="none" strike="noStrike" mc:Ignorable="hp" hp:hslEmbossed="0">
                <a:solidFill>
                  <a:srgbClr val="ef4d4d"/>
                </a:solidFill>
                <a:latin typeface="맑은 고딕"/>
                <a:cs typeface="함초롬바탕"/>
              </a:rPr>
              <a:t>크리스마스 카드</a:t>
            </a:r>
            <a:r>
              <a:rPr xmlns:mc="http://schemas.openxmlformats.org/markup-compatibility/2006" xmlns:hp="http://schemas.haansoft.com/office/presentation/8.0" lang="ko-KR" altLang="en-US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만들기 활동을 </a:t>
            </a:r>
            <a:endParaRPr xmlns:mc="http://schemas.openxmlformats.org/markup-compatibility/2006" xmlns:hp="http://schemas.haansoft.com/office/presentation/8.0" lang="ko-KR" altLang="en-US" sz="3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해 보아요</a:t>
            </a:r>
            <a:r>
              <a:rPr xmlns:mc="http://schemas.openxmlformats.org/markup-compatibility/2006" xmlns:hp="http://schemas.haansoft.com/office/presentation/8.0" lang="en-US" altLang="ko-KR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39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alhUwROE3pk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97</ep:Words>
  <ep:PresentationFormat>화면 슬라이드 쇼(4:3)</ep:PresentationFormat>
  <ep:Paragraphs>22</ep:Paragraphs>
  <ep:Slides>9</ep:Slides>
  <ep:Notes>0</ep:Notes>
  <ep:TotalTime>0</ep:TotalTime>
  <ep:HiddenSlides>0</ep:HiddenSlides>
  <ep:MMClips>2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2023-09-05T07:21:10.974</dcterms:modified>
  <cp:revision>58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